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64" r:id="rId2"/>
    <p:sldId id="265" r:id="rId3"/>
    <p:sldId id="266" r:id="rId4"/>
    <p:sldId id="257" r:id="rId5"/>
    <p:sldId id="260" r:id="rId6"/>
    <p:sldId id="279" r:id="rId7"/>
    <p:sldId id="281" r:id="rId8"/>
    <p:sldId id="280" r:id="rId9"/>
    <p:sldId id="258" r:id="rId10"/>
    <p:sldId id="259" r:id="rId11"/>
    <p:sldId id="261" r:id="rId12"/>
    <p:sldId id="262" r:id="rId13"/>
    <p:sldId id="263" r:id="rId14"/>
    <p:sldId id="256" r:id="rId15"/>
    <p:sldId id="267" r:id="rId16"/>
    <p:sldId id="269" r:id="rId17"/>
    <p:sldId id="270" r:id="rId18"/>
    <p:sldId id="271" r:id="rId19"/>
    <p:sldId id="275" r:id="rId20"/>
    <p:sldId id="277" r:id="rId21"/>
    <p:sldId id="276" r:id="rId22"/>
    <p:sldId id="278" r:id="rId23"/>
    <p:sldId id="268"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50"/>
    <p:restoredTop sz="92754"/>
  </p:normalViewPr>
  <p:slideViewPr>
    <p:cSldViewPr snapToGrid="0" snapToObjects="1" showGuides="1">
      <p:cViewPr>
        <p:scale>
          <a:sx n="91" d="100"/>
          <a:sy n="91" d="100"/>
        </p:scale>
        <p:origin x="824" y="-12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JP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A054E-F524-7846-BED4-CDFF9F9A28FF}" type="datetimeFigureOut">
              <a:rPr lang="en-US" smtClean="0"/>
              <a:t>11/1/21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31994-6FF6-7A4F-BCF7-438B897C82DC}" type="slidenum">
              <a:rPr lang="en-US" smtClean="0"/>
              <a:t>‹#›</a:t>
            </a:fld>
            <a:endParaRPr lang="en-US"/>
          </a:p>
        </p:txBody>
      </p:sp>
    </p:spTree>
    <p:extLst>
      <p:ext uri="{BB962C8B-B14F-4D97-AF65-F5344CB8AC3E}">
        <p14:creationId xmlns:p14="http://schemas.microsoft.com/office/powerpoint/2010/main" val="207002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www.researchgate.net</a:t>
            </a:r>
            <a:r>
              <a:rPr lang="en-US" dirty="0"/>
              <a:t>/publication/323595420_Identifying_foundation_species_in_North_American_forests_using_long-term_data_on_ant_assemblage_structure/</a:t>
            </a:r>
            <a:r>
              <a:rPr lang="en-US" dirty="0" err="1"/>
              <a:t>figures?lo</a:t>
            </a:r>
            <a:r>
              <a:rPr lang="en-US" dirty="0"/>
              <a:t>=1</a:t>
            </a:r>
          </a:p>
        </p:txBody>
      </p:sp>
      <p:sp>
        <p:nvSpPr>
          <p:cNvPr id="4" name="Slide Number Placeholder 3"/>
          <p:cNvSpPr>
            <a:spLocks noGrp="1"/>
          </p:cNvSpPr>
          <p:nvPr>
            <p:ph type="sldNum" sz="quarter" idx="5"/>
          </p:nvPr>
        </p:nvSpPr>
        <p:spPr/>
        <p:txBody>
          <a:bodyPr/>
          <a:lstStyle/>
          <a:p>
            <a:fld id="{F4431994-6FF6-7A4F-BCF7-438B897C82DC}" type="slidenum">
              <a:rPr lang="en-US" smtClean="0"/>
              <a:t>8</a:t>
            </a:fld>
            <a:endParaRPr lang="en-US"/>
          </a:p>
        </p:txBody>
      </p:sp>
    </p:spTree>
    <p:extLst>
      <p:ext uri="{BB962C8B-B14F-4D97-AF65-F5344CB8AC3E}">
        <p14:creationId xmlns:p14="http://schemas.microsoft.com/office/powerpoint/2010/main" val="1196222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15</a:t>
            </a:fld>
            <a:endParaRPr lang="en-US"/>
          </a:p>
        </p:txBody>
      </p:sp>
    </p:spTree>
    <p:extLst>
      <p:ext uri="{BB962C8B-B14F-4D97-AF65-F5344CB8AC3E}">
        <p14:creationId xmlns:p14="http://schemas.microsoft.com/office/powerpoint/2010/main" val="4136843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17</a:t>
            </a:fld>
            <a:endParaRPr lang="en-US"/>
          </a:p>
        </p:txBody>
      </p:sp>
    </p:spTree>
    <p:extLst>
      <p:ext uri="{BB962C8B-B14F-4D97-AF65-F5344CB8AC3E}">
        <p14:creationId xmlns:p14="http://schemas.microsoft.com/office/powerpoint/2010/main" val="318603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curving trend seen in the </a:t>
            </a:r>
            <a:r>
              <a:rPr lang="en-US" dirty="0" err="1"/>
              <a:t>penguin_model</a:t>
            </a:r>
            <a:r>
              <a:rPr lang="en-US" sz="1200" b="0" i="0" kern="1200" dirty="0">
                <a:solidFill>
                  <a:schemeClr val="tx1"/>
                </a:solidFill>
                <a:effectLst/>
                <a:latin typeface="+mn-lt"/>
                <a:ea typeface="+mn-ea"/>
                <a:cs typeface="+mn-cs"/>
              </a:rPr>
              <a:t> plot suggests a violation of the linearity assumption, and there appears to be a violation of the constant variance assumption as well since the variance of the residuals is getting larger as the predicted values increase.</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18</a:t>
            </a:fld>
            <a:endParaRPr lang="en-US"/>
          </a:p>
        </p:txBody>
      </p:sp>
    </p:spTree>
    <p:extLst>
      <p:ext uri="{BB962C8B-B14F-4D97-AF65-F5344CB8AC3E}">
        <p14:creationId xmlns:p14="http://schemas.microsoft.com/office/powerpoint/2010/main" val="97734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appears to be a deviation from normality in the upper end of the residuals from the </a:t>
            </a:r>
            <a:r>
              <a:rPr lang="en-US" dirty="0" err="1"/>
              <a:t>penguin_model</a:t>
            </a:r>
            <a:r>
              <a:rPr lang="en-US" sz="1200" b="0" i="0" kern="1200" dirty="0">
                <a:solidFill>
                  <a:schemeClr val="tx1"/>
                </a:solidFill>
                <a:effectLst/>
                <a:latin typeface="+mn-lt"/>
                <a:ea typeface="+mn-ea"/>
                <a:cs typeface="+mn-cs"/>
              </a:rPr>
              <a:t>, but this is not as much of a concern as linearity and constant variance issues.</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19</a:t>
            </a:fld>
            <a:endParaRPr lang="en-US"/>
          </a:p>
        </p:txBody>
      </p:sp>
    </p:spTree>
    <p:extLst>
      <p:ext uri="{BB962C8B-B14F-4D97-AF65-F5344CB8AC3E}">
        <p14:creationId xmlns:p14="http://schemas.microsoft.com/office/powerpoint/2010/main" val="3399415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is no obvious trend in the </a:t>
            </a:r>
            <a:r>
              <a:rPr lang="en-US" dirty="0" err="1"/>
              <a:t>penguin_model</a:t>
            </a:r>
            <a:r>
              <a:rPr lang="en-US" sz="1200" b="0" i="0" kern="1200" dirty="0">
                <a:solidFill>
                  <a:schemeClr val="tx1"/>
                </a:solidFill>
                <a:effectLst/>
                <a:latin typeface="+mn-lt"/>
                <a:ea typeface="+mn-ea"/>
                <a:cs typeface="+mn-cs"/>
              </a:rPr>
              <a:t> index plot.</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20</a:t>
            </a:fld>
            <a:endParaRPr lang="en-US"/>
          </a:p>
        </p:txBody>
      </p:sp>
    </p:spTree>
    <p:extLst>
      <p:ext uri="{BB962C8B-B14F-4D97-AF65-F5344CB8AC3E}">
        <p14:creationId xmlns:p14="http://schemas.microsoft.com/office/powerpoint/2010/main" val="2700121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This plot makes it clear that there is a slight right skew in the residuals from the </a:t>
            </a:r>
            <a:r>
              <a:rPr lang="en-US" dirty="0" err="1"/>
              <a:t>penguin_model</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21</a:t>
            </a:fld>
            <a:endParaRPr lang="en-US"/>
          </a:p>
        </p:txBody>
      </p:sp>
    </p:spTree>
    <p:extLst>
      <p:ext uri="{BB962C8B-B14F-4D97-AF65-F5344CB8AC3E}">
        <p14:creationId xmlns:p14="http://schemas.microsoft.com/office/powerpoint/2010/main" val="169463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r>
              <a:rPr lang="en-US" dirty="0"/>
              <a:t>EEOB590A </a:t>
            </a:r>
          </a:p>
          <a:p>
            <a:r>
              <a:rPr lang="en-US" dirty="0"/>
              <a:t>Fall 2021</a:t>
            </a:r>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
        <p:nvSpPr>
          <p:cNvPr id="4" name="TextBox 3">
            <a:extLst>
              <a:ext uri="{FF2B5EF4-FFF2-40B4-BE49-F238E27FC236}">
                <a16:creationId xmlns:a16="http://schemas.microsoft.com/office/drawing/2014/main" id="{668FCAD7-B2B7-754F-9B83-50E29D86E4E8}"/>
              </a:ext>
            </a:extLst>
          </p:cNvPr>
          <p:cNvSpPr txBox="1"/>
          <p:nvPr/>
        </p:nvSpPr>
        <p:spPr>
          <a:xfrm>
            <a:off x="2433433" y="6457890"/>
            <a:ext cx="4277133" cy="400110"/>
          </a:xfrm>
          <a:prstGeom prst="rect">
            <a:avLst/>
          </a:prstGeom>
          <a:noFill/>
        </p:spPr>
        <p:txBody>
          <a:bodyPr wrap="none" rtlCol="0">
            <a:spAutoFit/>
          </a:bodyPr>
          <a:lstStyle/>
          <a:p>
            <a:r>
              <a:rPr lang="en-US" sz="2000" dirty="0"/>
              <a:t>Thanks to </a:t>
            </a:r>
            <a:r>
              <a:rPr lang="en-US" sz="2000" dirty="0" err="1"/>
              <a:t>ggResidpanel</a:t>
            </a:r>
            <a:r>
              <a:rPr lang="en-US" sz="2000" dirty="0"/>
              <a:t> developers</a:t>
            </a:r>
          </a:p>
        </p:txBody>
      </p:sp>
    </p:spTree>
    <p:extLst>
      <p:ext uri="{BB962C8B-B14F-4D97-AF65-F5344CB8AC3E}">
        <p14:creationId xmlns:p14="http://schemas.microsoft.com/office/powerpoint/2010/main" val="9882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4"/>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5"/>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a:t>
            </a:r>
            <a:r>
              <a:rPr lang="en-US" b="1" i="1" dirty="0"/>
              <a:t>normality</a:t>
            </a:r>
            <a:r>
              <a:rPr lang="en-US" dirty="0"/>
              <a:t>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4"/>
          <a:stretch>
            <a:fillRect/>
          </a:stretch>
        </p:blipFill>
        <p:spPr>
          <a:xfrm>
            <a:off x="2032000"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a:t>
            </a:r>
            <a:r>
              <a:rPr lang="en-US" b="1" i="1" dirty="0"/>
              <a:t>normality</a:t>
            </a:r>
            <a:r>
              <a:rPr lang="en-US" dirty="0"/>
              <a:t>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path analysis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3144C4-367A-B343-BCAD-141DD15739BE}"/>
              </a:ext>
            </a:extLst>
          </p:cNvPr>
          <p:cNvSpPr/>
          <p:nvPr/>
        </p:nvSpPr>
        <p:spPr>
          <a:xfrm>
            <a:off x="650631" y="1536174"/>
            <a:ext cx="7702061" cy="3785652"/>
          </a:xfrm>
          <a:prstGeom prst="rect">
            <a:avLst/>
          </a:prstGeom>
        </p:spPr>
        <p:txBody>
          <a:bodyPr wrap="square">
            <a:spAutoFit/>
          </a:bodyPr>
          <a:lstStyle/>
          <a:p>
            <a:pPr marL="342900" indent="-342900">
              <a:buFont typeface="Arial" panose="020B0604020202020204" pitchFamily="34" charset="0"/>
              <a:buChar char="•"/>
            </a:pPr>
            <a:r>
              <a:rPr lang="en-US" dirty="0"/>
              <a:t>Species</a:t>
            </a:r>
          </a:p>
          <a:p>
            <a:pPr marL="800100" lvl="1" indent="-342900">
              <a:buFont typeface="Arial" panose="020B0604020202020204" pitchFamily="34" charset="0"/>
              <a:buChar char="•"/>
            </a:pPr>
            <a:r>
              <a:rPr lang="en-US" dirty="0"/>
              <a:t>Presence/absence, ordinal, count, biomass, percentage cover </a:t>
            </a:r>
          </a:p>
          <a:p>
            <a:pPr marL="342900" indent="-342900">
              <a:buFont typeface="Arial" panose="020B0604020202020204" pitchFamily="34" charset="0"/>
              <a:buChar char="•"/>
            </a:pPr>
            <a:r>
              <a:rPr lang="en-US" dirty="0"/>
              <a:t>Environmental</a:t>
            </a:r>
          </a:p>
          <a:p>
            <a:pPr marL="800100" lvl="1" indent="-342900">
              <a:buFont typeface="Arial" panose="020B0604020202020204" pitchFamily="34" charset="0"/>
              <a:buChar char="•"/>
            </a:pPr>
            <a:r>
              <a:rPr lang="en-US" dirty="0"/>
              <a:t>Soil, geological, oceanographic, climate </a:t>
            </a:r>
          </a:p>
          <a:p>
            <a:pPr marL="342900" indent="-342900">
              <a:buFont typeface="Arial" panose="020B0604020202020204" pitchFamily="34" charset="0"/>
              <a:buChar char="•"/>
            </a:pPr>
            <a:r>
              <a:rPr lang="en-US" dirty="0"/>
              <a:t>Morphological/Traits</a:t>
            </a:r>
          </a:p>
          <a:p>
            <a:pPr marL="800100" lvl="1" indent="-342900">
              <a:buFont typeface="Arial" panose="020B0604020202020204" pitchFamily="34" charset="0"/>
              <a:buChar char="•"/>
            </a:pPr>
            <a:r>
              <a:rPr lang="en-US" dirty="0"/>
              <a:t>Size or shape measurements, life history traits, sex, etc. </a:t>
            </a:r>
          </a:p>
          <a:p>
            <a:pPr marL="342900" indent="-342900">
              <a:buFont typeface="Arial" panose="020B0604020202020204" pitchFamily="34" charset="0"/>
              <a:buChar char="•"/>
            </a:pPr>
            <a:r>
              <a:rPr lang="en-US" dirty="0"/>
              <a:t>Survey/Questionnaire</a:t>
            </a:r>
          </a:p>
          <a:p>
            <a:pPr marL="800100" lvl="1" indent="-342900">
              <a:buFont typeface="Arial" panose="020B0604020202020204" pitchFamily="34" charset="0"/>
              <a:buChar char="•"/>
            </a:pPr>
            <a:r>
              <a:rPr lang="en-US" dirty="0"/>
              <a:t>Nominal, ordinal, measurements</a:t>
            </a:r>
          </a:p>
        </p:txBody>
      </p:sp>
      <p:sp>
        <p:nvSpPr>
          <p:cNvPr id="3" name="TextBox 2">
            <a:extLst>
              <a:ext uri="{FF2B5EF4-FFF2-40B4-BE49-F238E27FC236}">
                <a16:creationId xmlns:a16="http://schemas.microsoft.com/office/drawing/2014/main" id="{13CEE43E-DEFB-E64E-942C-E1C31A74D353}"/>
              </a:ext>
            </a:extLst>
          </p:cNvPr>
          <p:cNvSpPr txBox="1"/>
          <p:nvPr/>
        </p:nvSpPr>
        <p:spPr>
          <a:xfrm>
            <a:off x="3006968" y="439616"/>
            <a:ext cx="2518638" cy="646331"/>
          </a:xfrm>
          <a:prstGeom prst="rect">
            <a:avLst/>
          </a:prstGeom>
          <a:noFill/>
        </p:spPr>
        <p:txBody>
          <a:bodyPr wrap="none" rtlCol="0">
            <a:spAutoFit/>
          </a:bodyPr>
          <a:lstStyle/>
          <a:p>
            <a:r>
              <a:rPr lang="en-US" sz="3600" dirty="0"/>
              <a:t>Data types </a:t>
            </a:r>
          </a:p>
        </p:txBody>
      </p:sp>
    </p:spTree>
    <p:extLst>
      <p:ext uri="{BB962C8B-B14F-4D97-AF65-F5344CB8AC3E}">
        <p14:creationId xmlns:p14="http://schemas.microsoft.com/office/powerpoint/2010/main" val="1566119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779149-3952-8F45-8C28-85BF4899FD0E}"/>
              </a:ext>
            </a:extLst>
          </p:cNvPr>
          <p:cNvSpPr/>
          <p:nvPr/>
        </p:nvSpPr>
        <p:spPr>
          <a:xfrm>
            <a:off x="263770" y="2679229"/>
            <a:ext cx="8546122" cy="1569660"/>
          </a:xfrm>
          <a:prstGeom prst="rect">
            <a:avLst/>
          </a:prstGeom>
        </p:spPr>
        <p:txBody>
          <a:bodyPr wrap="square">
            <a:spAutoFit/>
          </a:bodyPr>
          <a:lstStyle/>
          <a:p>
            <a:r>
              <a:rPr lang="en-US" dirty="0">
                <a:solidFill>
                  <a:srgbClr val="111111"/>
                </a:solidFill>
                <a:latin typeface="Roboto"/>
              </a:rPr>
              <a:t>All ordination methods are based on similarity distance matrix constructed on your data, using different methods (such as Euclidean, Bray-Curtis (=Sorensen), Jaccard etc.) to calculate the distance between samples. </a:t>
            </a:r>
            <a:endParaRPr lang="en-US" dirty="0"/>
          </a:p>
        </p:txBody>
      </p:sp>
    </p:spTree>
    <p:extLst>
      <p:ext uri="{BB962C8B-B14F-4D97-AF65-F5344CB8AC3E}">
        <p14:creationId xmlns:p14="http://schemas.microsoft.com/office/powerpoint/2010/main" val="189252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7B178-835E-BD4F-BFD1-5877DCFD6533}"/>
              </a:ext>
            </a:extLst>
          </p:cNvPr>
          <p:cNvPicPr>
            <a:picLocks noChangeAspect="1"/>
          </p:cNvPicPr>
          <p:nvPr/>
        </p:nvPicPr>
        <p:blipFill>
          <a:blip r:embed="rId3"/>
          <a:stretch>
            <a:fillRect/>
          </a:stretch>
        </p:blipFill>
        <p:spPr>
          <a:xfrm>
            <a:off x="0" y="941754"/>
            <a:ext cx="4527573" cy="3970216"/>
          </a:xfrm>
          <a:prstGeom prst="rect">
            <a:avLst/>
          </a:prstGeom>
        </p:spPr>
      </p:pic>
      <p:sp>
        <p:nvSpPr>
          <p:cNvPr id="5" name="TextBox 4">
            <a:extLst>
              <a:ext uri="{FF2B5EF4-FFF2-40B4-BE49-F238E27FC236}">
                <a16:creationId xmlns:a16="http://schemas.microsoft.com/office/drawing/2014/main" id="{C4A5714B-E984-3C40-AFD4-92193A25D456}"/>
              </a:ext>
            </a:extLst>
          </p:cNvPr>
          <p:cNvSpPr txBox="1"/>
          <p:nvPr/>
        </p:nvSpPr>
        <p:spPr>
          <a:xfrm>
            <a:off x="450629" y="4911970"/>
            <a:ext cx="3626314" cy="461665"/>
          </a:xfrm>
          <a:prstGeom prst="rect">
            <a:avLst/>
          </a:prstGeom>
          <a:noFill/>
        </p:spPr>
        <p:txBody>
          <a:bodyPr wrap="none" rtlCol="0">
            <a:spAutoFit/>
          </a:bodyPr>
          <a:lstStyle/>
          <a:p>
            <a:r>
              <a:rPr lang="en-US" dirty="0"/>
              <a:t>For quantitative variables</a:t>
            </a:r>
          </a:p>
        </p:txBody>
      </p:sp>
      <p:pic>
        <p:nvPicPr>
          <p:cNvPr id="6" name="Picture 5">
            <a:extLst>
              <a:ext uri="{FF2B5EF4-FFF2-40B4-BE49-F238E27FC236}">
                <a16:creationId xmlns:a16="http://schemas.microsoft.com/office/drawing/2014/main" id="{D68ED04F-5C7B-5D48-B233-9362582F13C0}"/>
              </a:ext>
            </a:extLst>
          </p:cNvPr>
          <p:cNvPicPr>
            <a:picLocks noChangeAspect="1"/>
          </p:cNvPicPr>
          <p:nvPr/>
        </p:nvPicPr>
        <p:blipFill rotWithShape="1">
          <a:blip r:embed="rId4"/>
          <a:srcRect l="9649" r="9863"/>
          <a:stretch/>
        </p:blipFill>
        <p:spPr>
          <a:xfrm>
            <a:off x="4290646" y="1512277"/>
            <a:ext cx="4853354" cy="2788885"/>
          </a:xfrm>
          <a:prstGeom prst="rect">
            <a:avLst/>
          </a:prstGeom>
        </p:spPr>
      </p:pic>
      <p:sp>
        <p:nvSpPr>
          <p:cNvPr id="7" name="TextBox 6">
            <a:extLst>
              <a:ext uri="{FF2B5EF4-FFF2-40B4-BE49-F238E27FC236}">
                <a16:creationId xmlns:a16="http://schemas.microsoft.com/office/drawing/2014/main" id="{DC856026-1A0B-D548-BFB3-05CC64295C04}"/>
              </a:ext>
            </a:extLst>
          </p:cNvPr>
          <p:cNvSpPr txBox="1"/>
          <p:nvPr/>
        </p:nvSpPr>
        <p:spPr>
          <a:xfrm>
            <a:off x="6189785" y="5169877"/>
            <a:ext cx="2460930" cy="461665"/>
          </a:xfrm>
          <a:prstGeom prst="rect">
            <a:avLst/>
          </a:prstGeom>
          <a:noFill/>
        </p:spPr>
        <p:txBody>
          <a:bodyPr wrap="none" rtlCol="0">
            <a:spAutoFit/>
          </a:bodyPr>
          <a:lstStyle/>
          <a:p>
            <a:r>
              <a:rPr lang="en-US" dirty="0"/>
              <a:t>Ant communities</a:t>
            </a:r>
          </a:p>
        </p:txBody>
      </p:sp>
      <p:sp>
        <p:nvSpPr>
          <p:cNvPr id="8" name="TextBox 7">
            <a:extLst>
              <a:ext uri="{FF2B5EF4-FFF2-40B4-BE49-F238E27FC236}">
                <a16:creationId xmlns:a16="http://schemas.microsoft.com/office/drawing/2014/main" id="{DE3E0C37-976B-EB42-A506-293428195F72}"/>
              </a:ext>
            </a:extLst>
          </p:cNvPr>
          <p:cNvSpPr txBox="1"/>
          <p:nvPr/>
        </p:nvSpPr>
        <p:spPr>
          <a:xfrm>
            <a:off x="5234395" y="643562"/>
            <a:ext cx="2781531" cy="523220"/>
          </a:xfrm>
          <a:prstGeom prst="rect">
            <a:avLst/>
          </a:prstGeom>
          <a:noFill/>
        </p:spPr>
        <p:txBody>
          <a:bodyPr wrap="none" rtlCol="0">
            <a:spAutoFit/>
          </a:bodyPr>
          <a:lstStyle/>
          <a:p>
            <a:r>
              <a:rPr lang="en-US" sz="2800" b="1" dirty="0"/>
              <a:t>NMDS example</a:t>
            </a:r>
          </a:p>
        </p:txBody>
      </p:sp>
      <p:sp>
        <p:nvSpPr>
          <p:cNvPr id="9" name="TextBox 8">
            <a:extLst>
              <a:ext uri="{FF2B5EF4-FFF2-40B4-BE49-F238E27FC236}">
                <a16:creationId xmlns:a16="http://schemas.microsoft.com/office/drawing/2014/main" id="{DB9AC479-FDEC-0343-9C93-54EB2A4E4639}"/>
              </a:ext>
            </a:extLst>
          </p:cNvPr>
          <p:cNvSpPr txBox="1"/>
          <p:nvPr/>
        </p:nvSpPr>
        <p:spPr>
          <a:xfrm>
            <a:off x="4527573" y="6269424"/>
            <a:ext cx="4641014" cy="461665"/>
          </a:xfrm>
          <a:prstGeom prst="rect">
            <a:avLst/>
          </a:prstGeom>
          <a:noFill/>
        </p:spPr>
        <p:txBody>
          <a:bodyPr wrap="none" rtlCol="0">
            <a:spAutoFit/>
          </a:bodyPr>
          <a:lstStyle/>
          <a:p>
            <a:r>
              <a:rPr lang="en-US" dirty="0" err="1"/>
              <a:t>manyglm</a:t>
            </a:r>
            <a:r>
              <a:rPr lang="en-US" dirty="0"/>
              <a:t>(ants ~ </a:t>
            </a:r>
            <a:r>
              <a:rPr lang="en-US" dirty="0" err="1"/>
              <a:t>foresttreatment</a:t>
            </a:r>
            <a:r>
              <a:rPr lang="en-US" dirty="0"/>
              <a:t>)</a:t>
            </a:r>
          </a:p>
        </p:txBody>
      </p:sp>
    </p:spTree>
    <p:extLst>
      <p:ext uri="{BB962C8B-B14F-4D97-AF65-F5344CB8AC3E}">
        <p14:creationId xmlns:p14="http://schemas.microsoft.com/office/powerpoint/2010/main" val="4279452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Theme.thmx</Template>
  <TotalTime>15267</TotalTime>
  <Words>1582</Words>
  <Application>Microsoft Macintosh PowerPoint</Application>
  <PresentationFormat>On-screen Show (4:3)</PresentationFormat>
  <Paragraphs>128</Paragraphs>
  <Slides>23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ＭＳ Ｐゴシック</vt:lpstr>
      <vt:lpstr>Arial</vt:lpstr>
      <vt:lpstr>Calibri</vt:lpstr>
      <vt:lpstr>Helvetica</vt:lpstr>
      <vt:lpstr>Roboto</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Haldre</cp:lastModifiedBy>
  <cp:revision>26</cp:revision>
  <cp:lastPrinted>2019-10-22T18:37:16Z</cp:lastPrinted>
  <dcterms:created xsi:type="dcterms:W3CDTF">2018-10-22T18:37:11Z</dcterms:created>
  <dcterms:modified xsi:type="dcterms:W3CDTF">2021-11-01T17:29:17Z</dcterms:modified>
</cp:coreProperties>
</file>

<file path=docProps/thumbnail.jpeg>
</file>